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9" r:id="rId4"/>
    <p:sldId id="258" r:id="rId5"/>
    <p:sldId id="259" r:id="rId6"/>
    <p:sldId id="270" r:id="rId7"/>
    <p:sldId id="271" r:id="rId8"/>
    <p:sldId id="260" r:id="rId9"/>
    <p:sldId id="262" r:id="rId10"/>
    <p:sldId id="263" r:id="rId11"/>
    <p:sldId id="265" r:id="rId12"/>
    <p:sldId id="264" r:id="rId13"/>
    <p:sldId id="266" r:id="rId14"/>
    <p:sldId id="267" r:id="rId15"/>
    <p:sldId id="268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43" autoAdjust="0"/>
  </p:normalViewPr>
  <p:slideViewPr>
    <p:cSldViewPr>
      <p:cViewPr varScale="1">
        <p:scale>
          <a:sx n="46" d="100"/>
          <a:sy n="46" d="100"/>
        </p:scale>
        <p:origin x="-108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986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B820E-F331-4A01-A452-7621E8E1E8CB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E3A18-6717-4C22-AC15-B25AA2984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E3A18-6717-4C22-AC15-B25AA298476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9EEDB-5266-4CFC-825A-A9A66832DCF6}" type="datetimeFigureOut">
              <a:rPr lang="en-US" smtClean="0"/>
              <a:pPr/>
              <a:t>10/25/2012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I can </a:t>
            </a:r>
            <a:r>
              <a:rPr lang="en-US" sz="5400" dirty="0" smtClean="0">
                <a:latin typeface="Poor Richard" pitchFamily="18" charset="0"/>
              </a:rPr>
              <a:t>read </a:t>
            </a:r>
            <a:r>
              <a:rPr lang="en-US" sz="3600" dirty="0" smtClean="0">
                <a:latin typeface="Poor Richard" pitchFamily="18" charset="0"/>
              </a:rPr>
              <a:t>a challenging text,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                  draw </a:t>
            </a:r>
            <a:r>
              <a:rPr lang="en-US" sz="5400" dirty="0" smtClean="0">
                <a:latin typeface="Poor Richard" pitchFamily="18" charset="0"/>
              </a:rPr>
              <a:t>inferences</a:t>
            </a:r>
            <a:r>
              <a:rPr lang="en-US" sz="44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and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support them with </a:t>
            </a:r>
            <a:r>
              <a:rPr lang="en-US" sz="5400" dirty="0" smtClean="0">
                <a:latin typeface="Poor Richard" pitchFamily="18" charset="0"/>
              </a:rPr>
              <a:t>textual evidence.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3657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     I can determine </a:t>
            </a:r>
            <a:r>
              <a:rPr lang="en-US" sz="3600" dirty="0" smtClean="0">
                <a:latin typeface="Poor Richard" pitchFamily="18" charset="0"/>
              </a:rPr>
              <a:t>a             </a:t>
            </a:r>
            <a:endParaRPr lang="en-US" sz="3600" dirty="0" smtClean="0">
              <a:latin typeface="Poor Richard" pitchFamily="18" charset="0"/>
            </a:endParaRP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</a:t>
            </a:r>
            <a:r>
              <a:rPr lang="en-US" sz="5400" dirty="0" smtClean="0">
                <a:latin typeface="Poor Richard" pitchFamily="18" charset="0"/>
              </a:rPr>
              <a:t>theme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5400" dirty="0" smtClean="0">
                <a:latin typeface="Poor Richard" pitchFamily="18" charset="0"/>
              </a:rPr>
              <a:t>central </a:t>
            </a:r>
            <a:r>
              <a:rPr lang="en-US" sz="5400" dirty="0" smtClean="0">
                <a:latin typeface="Poor Richard" pitchFamily="18" charset="0"/>
              </a:rPr>
              <a:t>idea </a:t>
            </a:r>
            <a:r>
              <a:rPr lang="en-US" sz="3600" dirty="0" smtClean="0">
                <a:latin typeface="Poor Richard" pitchFamily="18" charset="0"/>
              </a:rPr>
              <a:t>of a text and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</a:t>
            </a:r>
            <a:r>
              <a:rPr lang="en-US" sz="5400" dirty="0" smtClean="0">
                <a:latin typeface="Poor Richard" pitchFamily="18" charset="0"/>
              </a:rPr>
              <a:t>analyze </a:t>
            </a:r>
            <a:r>
              <a:rPr lang="en-US" sz="5400" dirty="0" smtClean="0">
                <a:latin typeface="Poor Richard" pitchFamily="18" charset="0"/>
              </a:rPr>
              <a:t>its </a:t>
            </a:r>
            <a:r>
              <a:rPr lang="en-US" sz="5400" dirty="0" smtClean="0">
                <a:latin typeface="Poor Richard" pitchFamily="18" charset="0"/>
              </a:rPr>
              <a:t>development.</a:t>
            </a:r>
          </a:p>
        </p:txBody>
      </p:sp>
      <p:pic>
        <p:nvPicPr>
          <p:cNvPr id="11268" name="Picture 4" descr="http://www.writeawriting.com/wp-content/uploads/2011/10/how-to-write-infromative-essa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0"/>
            <a:ext cx="2702960" cy="2514600"/>
          </a:xfrm>
          <a:prstGeom prst="rect">
            <a:avLst/>
          </a:prstGeom>
          <a:noFill/>
        </p:spPr>
      </p:pic>
      <p:pic>
        <p:nvPicPr>
          <p:cNvPr id="11266" name="Picture 2" descr="http://3.bp.blogspot.com/-NZHvPLHVJuk/T3Mk0qkbWxI/AAAAAAAADcQ/qVjpr8DvnRA/s640/iheartbook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l="46400" r="7200" b="47865"/>
          <a:stretch>
            <a:fillRect/>
          </a:stretch>
        </p:blipFill>
        <p:spPr bwMode="auto">
          <a:xfrm>
            <a:off x="228600" y="4800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	  I can use </a:t>
            </a:r>
            <a:r>
              <a:rPr lang="en-US" sz="5400" dirty="0" smtClean="0">
                <a:latin typeface="Poor Richard" pitchFamily="18" charset="0"/>
              </a:rPr>
              <a:t>commas </a:t>
            </a:r>
            <a:r>
              <a:rPr lang="en-US" sz="3600" dirty="0" smtClean="0">
                <a:latin typeface="Poor Richard" pitchFamily="18" charset="0"/>
              </a:rPr>
              <a:t>to set off   </a:t>
            </a:r>
          </a:p>
          <a:p>
            <a:r>
              <a:rPr lang="en-US" sz="3600" dirty="0" smtClean="0">
                <a:latin typeface="Poor Richard" pitchFamily="18" charset="0"/>
              </a:rPr>
              <a:t>			</a:t>
            </a:r>
            <a:r>
              <a:rPr lang="en-US" sz="5400" dirty="0" smtClean="0">
                <a:latin typeface="Poor Richard" pitchFamily="18" charset="0"/>
              </a:rPr>
              <a:t>introductory elements.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use </a:t>
            </a:r>
            <a:r>
              <a:rPr lang="en-US" sz="5400" dirty="0" smtClean="0">
                <a:latin typeface="Poor Richard" pitchFamily="18" charset="0"/>
              </a:rPr>
              <a:t>correct punctuation </a:t>
            </a:r>
            <a:r>
              <a:rPr lang="en-US" sz="3600" dirty="0" smtClean="0">
                <a:latin typeface="Poor Richard" pitchFamily="18" charset="0"/>
              </a:rPr>
              <a:t>when </a:t>
            </a:r>
            <a:r>
              <a:rPr lang="en-US" sz="5400" dirty="0" smtClean="0">
                <a:latin typeface="Poor Richard" pitchFamily="18" charset="0"/>
              </a:rPr>
              <a:t>quoting material </a:t>
            </a:r>
            <a:r>
              <a:rPr lang="en-US" sz="3600" dirty="0" smtClean="0">
                <a:latin typeface="Poor Richard" pitchFamily="18" charset="0"/>
              </a:rPr>
              <a:t>from another text</a:t>
            </a:r>
            <a:r>
              <a:rPr lang="en-US" sz="5400" dirty="0" smtClean="0">
                <a:latin typeface="Poor Richard" pitchFamily="18" charset="0"/>
              </a:rPr>
              <a:t>.</a:t>
            </a:r>
            <a:endParaRPr lang="en-US" sz="3600" dirty="0" smtClean="0">
              <a:latin typeface="Poor Richar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2286000"/>
            <a:ext cx="441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133600"/>
            <a:ext cx="51403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AAAWWUBBIS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1524000"/>
            <a:ext cx="1066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atin typeface="Arial Black" pitchFamily="34" charset="0"/>
              </a:rPr>
              <a:t>,</a:t>
            </a:r>
            <a:endParaRPr lang="en-US" sz="11500" dirty="0">
              <a:latin typeface="Arial Black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86400" y="22860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153400" y="1600200"/>
            <a:ext cx="990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atin typeface="Arial Black" pitchFamily="34" charset="0"/>
              </a:rPr>
              <a:t>.</a:t>
            </a:r>
            <a:endParaRPr lang="en-US" sz="11500" dirty="0">
              <a:latin typeface="Arial Black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6629400" y="5257800"/>
            <a:ext cx="1905000" cy="838200"/>
          </a:xfrm>
          <a:prstGeom prst="wedgeRoundRectCallout">
            <a:avLst>
              <a:gd name="adj1" fmla="val -45624"/>
              <a:gd name="adj2" fmla="val 1068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58000" y="52578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“ ”</a:t>
            </a:r>
            <a:endParaRPr lang="en-US" sz="7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	  I can use </a:t>
            </a:r>
            <a:r>
              <a:rPr lang="en-US" sz="5400" dirty="0" smtClean="0">
                <a:latin typeface="Poor Richard" pitchFamily="18" charset="0"/>
              </a:rPr>
              <a:t>adverbial clauses </a:t>
            </a:r>
            <a:r>
              <a:rPr lang="en-US" sz="3600" dirty="0" smtClean="0">
                <a:latin typeface="Poor Richard" pitchFamily="18" charset="0"/>
              </a:rPr>
              <a:t>to </a:t>
            </a:r>
            <a:r>
              <a:rPr lang="en-US" sz="5400" dirty="0" smtClean="0">
                <a:latin typeface="Poor Richard" pitchFamily="18" charset="0"/>
              </a:rPr>
              <a:t>vary my sentences.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interpret </a:t>
            </a:r>
            <a:r>
              <a:rPr lang="en-US" sz="5400" dirty="0" smtClean="0">
                <a:latin typeface="Poor Richard" pitchFamily="18" charset="0"/>
              </a:rPr>
              <a:t>figures of speech</a:t>
            </a:r>
            <a:endParaRPr lang="en-US" sz="3600" dirty="0" smtClean="0">
              <a:latin typeface="Poor Richard" pitchFamily="18" charset="0"/>
            </a:endParaRPr>
          </a:p>
          <a:p>
            <a:r>
              <a:rPr lang="en-US" sz="3600" dirty="0" smtClean="0">
                <a:latin typeface="Poor Richard" pitchFamily="18" charset="0"/>
              </a:rPr>
              <a:t>                     and analyze their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                role in the text.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000" y="2286000"/>
            <a:ext cx="441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133600"/>
            <a:ext cx="51403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AAAWWUBBIS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 descr="http://schools.nashua.edu/middle/lime/SiteCollectionImages/Figurative%20Language%20Word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267200"/>
            <a:ext cx="3349214" cy="2105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apply my </a:t>
            </a:r>
            <a:r>
              <a:rPr lang="en-US" sz="5400" dirty="0" smtClean="0">
                <a:latin typeface="Poor Richard" pitchFamily="18" charset="0"/>
              </a:rPr>
              <a:t>knowledge of language</a:t>
            </a:r>
            <a:r>
              <a:rPr lang="en-US" sz="3600" dirty="0" smtClean="0">
                <a:latin typeface="Poor Richard" pitchFamily="18" charset="0"/>
              </a:rPr>
              <a:t> to understand how language functions in </a:t>
            </a:r>
            <a:r>
              <a:rPr lang="en-US" sz="5400" dirty="0" smtClean="0">
                <a:latin typeface="Poor Richard" pitchFamily="18" charset="0"/>
              </a:rPr>
              <a:t>different contexts</a:t>
            </a:r>
            <a:r>
              <a:rPr lang="en-US" sz="3600" dirty="0" smtClean="0">
                <a:latin typeface="Poor Richard" pitchFamily="18" charset="0"/>
              </a:rPr>
              <a:t>, to make effective choices for </a:t>
            </a:r>
            <a:r>
              <a:rPr lang="en-US" sz="5400" dirty="0" smtClean="0">
                <a:latin typeface="Poor Richard" pitchFamily="18" charset="0"/>
              </a:rPr>
              <a:t>meaning and style</a:t>
            </a:r>
            <a:r>
              <a:rPr lang="en-US" sz="3600" dirty="0" smtClean="0">
                <a:latin typeface="Poor Richard" pitchFamily="18" charset="0"/>
              </a:rPr>
              <a:t>.</a:t>
            </a:r>
            <a:endParaRPr lang="en-US" sz="5000" dirty="0" smtClean="0">
              <a:latin typeface="Poor Richard" pitchFamily="18" charset="0"/>
            </a:endParaRPr>
          </a:p>
        </p:txBody>
      </p:sp>
      <p:pic>
        <p:nvPicPr>
          <p:cNvPr id="20484" name="Picture 4" descr="http://dbparra.files.wordpress.com/2011/11/texting_iphon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52400"/>
            <a:ext cx="2133600" cy="129309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8600" y="344168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</a:t>
            </a:r>
            <a:r>
              <a:rPr lang="en-US" sz="5400" dirty="0" smtClean="0">
                <a:latin typeface="Poor Richard" pitchFamily="18" charset="0"/>
              </a:rPr>
              <a:t>analyze nuances </a:t>
            </a:r>
            <a:r>
              <a:rPr lang="en-US" sz="3600" dirty="0" smtClean="0">
                <a:latin typeface="Poor Richard" pitchFamily="18" charset="0"/>
              </a:rPr>
              <a:t>in the meaning of </a:t>
            </a:r>
            <a:r>
              <a:rPr lang="en-US" sz="5400" dirty="0" smtClean="0">
                <a:latin typeface="Poor Richard" pitchFamily="18" charset="0"/>
              </a:rPr>
              <a:t>words </a:t>
            </a:r>
            <a:r>
              <a:rPr lang="en-US" sz="3600" dirty="0" smtClean="0">
                <a:latin typeface="Poor Richard" pitchFamily="18" charset="0"/>
              </a:rPr>
              <a:t>with </a:t>
            </a:r>
            <a:r>
              <a:rPr lang="en-US" sz="5400" dirty="0" smtClean="0">
                <a:latin typeface="Poor Richard" pitchFamily="18" charset="0"/>
              </a:rPr>
              <a:t>similar </a:t>
            </a:r>
          </a:p>
          <a:p>
            <a:r>
              <a:rPr lang="en-US" sz="5400" dirty="0" smtClean="0">
                <a:latin typeface="Poor Richard" pitchFamily="18" charset="0"/>
              </a:rPr>
              <a:t>             denotations</a:t>
            </a:r>
            <a:r>
              <a:rPr lang="en-US" sz="3600" dirty="0" smtClean="0">
                <a:latin typeface="Poor Richard" pitchFamily="18" charset="0"/>
              </a:rPr>
              <a:t>.</a:t>
            </a:r>
            <a:r>
              <a:rPr lang="en-US" sz="3600" dirty="0" smtClean="0"/>
              <a:t> </a:t>
            </a:r>
            <a:endParaRPr lang="en-US" sz="5000" dirty="0" smtClean="0">
              <a:latin typeface="Poor Richard" pitchFamily="18" charset="0"/>
            </a:endParaRPr>
          </a:p>
        </p:txBody>
      </p:sp>
      <p:pic>
        <p:nvPicPr>
          <p:cNvPr id="20486" name="Picture 6" descr="http://exchangedownloads.smarttech.com/public/content/08/08b05598-14a1-4037-ae5a-774cb4700097/previews/medium/0002.png"/>
          <p:cNvPicPr>
            <a:picLocks noChangeAspect="1" noChangeArrowheads="1"/>
          </p:cNvPicPr>
          <p:nvPr/>
        </p:nvPicPr>
        <p:blipFill>
          <a:blip r:embed="rId3" cstate="print"/>
          <a:srcRect t="6337" b="46139"/>
          <a:stretch>
            <a:fillRect/>
          </a:stretch>
        </p:blipFill>
        <p:spPr bwMode="auto">
          <a:xfrm>
            <a:off x="5029200" y="4343400"/>
            <a:ext cx="3390900" cy="1937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</a:t>
            </a:r>
            <a:r>
              <a:rPr lang="en-US" sz="5400" dirty="0" smtClean="0">
                <a:latin typeface="Poor Richard" pitchFamily="18" charset="0"/>
              </a:rPr>
              <a:t>coming prepared</a:t>
            </a:r>
            <a:r>
              <a:rPr lang="en-US" sz="3600" dirty="0" smtClean="0">
                <a:latin typeface="Poor Richard" pitchFamily="18" charset="0"/>
              </a:rPr>
              <a:t>,  being </a:t>
            </a:r>
            <a:r>
              <a:rPr lang="en-US" sz="5400" dirty="0" smtClean="0">
                <a:latin typeface="Poor Richard" pitchFamily="18" charset="0"/>
              </a:rPr>
              <a:t>civil</a:t>
            </a:r>
            <a:r>
              <a:rPr lang="en-US" sz="3600" dirty="0" smtClean="0">
                <a:latin typeface="Poor Richard" pitchFamily="18" charset="0"/>
              </a:rPr>
              <a:t>, actively </a:t>
            </a:r>
            <a:r>
              <a:rPr lang="en-US" sz="5400" dirty="0" smtClean="0">
                <a:latin typeface="Poor Richard" pitchFamily="18" charset="0"/>
              </a:rPr>
              <a:t>involving others </a:t>
            </a:r>
            <a:r>
              <a:rPr lang="en-US" sz="3600" dirty="0" smtClean="0">
                <a:latin typeface="Poor Richard" pitchFamily="18" charset="0"/>
              </a:rPr>
              <a:t>in discussion.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4800" dirty="0" smtClean="0">
                <a:latin typeface="Poor Richard" pitchFamily="18" charset="0"/>
              </a:rPr>
              <a:t>text-centered discussions</a:t>
            </a:r>
            <a:r>
              <a:rPr lang="en-US" sz="54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by referring to </a:t>
            </a:r>
            <a:r>
              <a:rPr lang="en-US" sz="4800" dirty="0" smtClean="0">
                <a:latin typeface="Poor Richard" pitchFamily="18" charset="0"/>
              </a:rPr>
              <a:t>text evidence</a:t>
            </a:r>
            <a:r>
              <a:rPr lang="en-US" sz="3600" dirty="0" smtClean="0">
                <a:latin typeface="Poor Richard" pitchFamily="18" charset="0"/>
              </a:rPr>
              <a:t>, posing and responding to </a:t>
            </a:r>
            <a:r>
              <a:rPr lang="en-US" sz="4800" dirty="0" smtClean="0">
                <a:latin typeface="Poor Richard" pitchFamily="18" charset="0"/>
              </a:rPr>
              <a:t>questions</a:t>
            </a:r>
            <a:r>
              <a:rPr lang="en-US" sz="3600" dirty="0" smtClean="0">
                <a:latin typeface="Poor Richard" pitchFamily="18" charset="0"/>
              </a:rPr>
              <a:t>, relating discussion to </a:t>
            </a:r>
            <a:r>
              <a:rPr lang="en-US" sz="4800" dirty="0" smtClean="0">
                <a:latin typeface="Poor Richard" pitchFamily="18" charset="0"/>
              </a:rPr>
              <a:t>broader themes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4400" dirty="0" smtClean="0">
                <a:latin typeface="Poor Richard" pitchFamily="18" charset="0"/>
              </a:rPr>
              <a:t>larger ideas</a:t>
            </a:r>
            <a:r>
              <a:rPr lang="en-US" sz="3600" dirty="0" smtClean="0">
                <a:latin typeface="Poor Richard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 </a:t>
            </a:r>
            <a:r>
              <a:rPr lang="en-US" sz="4800" dirty="0" smtClean="0">
                <a:latin typeface="Poor Richard" pitchFamily="18" charset="0"/>
              </a:rPr>
              <a:t>clarifying</a:t>
            </a:r>
            <a:r>
              <a:rPr lang="en-US" sz="3600" dirty="0" smtClean="0">
                <a:latin typeface="Poor Richard" pitchFamily="18" charset="0"/>
              </a:rPr>
              <a:t>, </a:t>
            </a:r>
            <a:r>
              <a:rPr lang="en-US" sz="4800" dirty="0" smtClean="0">
                <a:latin typeface="Poor Richard" pitchFamily="18" charset="0"/>
              </a:rPr>
              <a:t>verifying</a:t>
            </a:r>
            <a:r>
              <a:rPr lang="en-US" sz="3600" dirty="0" smtClean="0">
                <a:latin typeface="Poor Richard" pitchFamily="18" charset="0"/>
              </a:rPr>
              <a:t>, &amp; </a:t>
            </a:r>
            <a:r>
              <a:rPr lang="en-US" sz="4800" dirty="0" smtClean="0">
                <a:latin typeface="Poor Richard" pitchFamily="18" charset="0"/>
              </a:rPr>
              <a:t>challenging </a:t>
            </a:r>
            <a:r>
              <a:rPr lang="en-US" sz="3600" dirty="0" smtClean="0">
                <a:latin typeface="Poor Richard" pitchFamily="18" charset="0"/>
              </a:rPr>
              <a:t>ideas and conclusions.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44168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</a:t>
            </a:r>
            <a:r>
              <a:rPr lang="en-US" sz="5400" dirty="0" smtClean="0">
                <a:latin typeface="Poor Richard" pitchFamily="18" charset="0"/>
              </a:rPr>
              <a:t>respond thoughtfully </a:t>
            </a:r>
            <a:r>
              <a:rPr lang="en-US" sz="3600" dirty="0" smtClean="0">
                <a:latin typeface="Poor Richard" pitchFamily="18" charset="0"/>
              </a:rPr>
              <a:t>to </a:t>
            </a:r>
          </a:p>
          <a:p>
            <a:r>
              <a:rPr lang="en-US" sz="5400" dirty="0" smtClean="0">
                <a:latin typeface="Poor Richard" pitchFamily="18" charset="0"/>
              </a:rPr>
              <a:t>diverse perspectives</a:t>
            </a:r>
            <a:r>
              <a:rPr lang="en-US" sz="3600" dirty="0" smtClean="0">
                <a:latin typeface="Poor Richard" pitchFamily="18" charset="0"/>
              </a:rPr>
              <a:t>.</a:t>
            </a:r>
          </a:p>
        </p:txBody>
      </p:sp>
      <p:pic>
        <p:nvPicPr>
          <p:cNvPr id="23556" name="Picture 4" descr="http://coolchurchgroupsinfo.files.wordpress.com/2011/10/1185571_26641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676400"/>
            <a:ext cx="1896499" cy="1447800"/>
          </a:xfrm>
          <a:prstGeom prst="rect">
            <a:avLst/>
          </a:prstGeom>
          <a:noFill/>
        </p:spPr>
      </p:pic>
      <p:pic>
        <p:nvPicPr>
          <p:cNvPr id="23558" name="Picture 6" descr="http://2.bp.blogspot.com/-GFeJPEzdxEM/T8Lo4kPwDpI/AAAAAAAAAjU/LrifTRypQKw/s1600/from_my_point_of_view_king_6817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3048000" cy="2176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304800"/>
            <a:ext cx="8686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 </a:t>
            </a:r>
            <a:r>
              <a:rPr lang="en-US" sz="4800" dirty="0" smtClean="0">
                <a:latin typeface="Poor Richard" pitchFamily="18" charset="0"/>
              </a:rPr>
              <a:t>promoting divergent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4800" dirty="0" smtClean="0">
                <a:latin typeface="Poor Richard" pitchFamily="18" charset="0"/>
              </a:rPr>
              <a:t> creative perspectives.</a:t>
            </a:r>
            <a:endParaRPr lang="en-US" sz="36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44168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</a:t>
            </a:r>
            <a:r>
              <a:rPr lang="en-US" sz="5400" dirty="0" smtClean="0">
                <a:latin typeface="Poor Richard" pitchFamily="18" charset="0"/>
              </a:rPr>
              <a:t>present information, </a:t>
            </a:r>
            <a:r>
              <a:rPr lang="en-US" sz="3600" dirty="0" smtClean="0">
                <a:latin typeface="Poor Richard" pitchFamily="18" charset="0"/>
              </a:rPr>
              <a:t>findings, and supporting </a:t>
            </a:r>
            <a:r>
              <a:rPr lang="en-US" sz="5400" dirty="0" smtClean="0">
                <a:latin typeface="Poor Richard" pitchFamily="18" charset="0"/>
              </a:rPr>
              <a:t>evidence</a:t>
            </a:r>
            <a:r>
              <a:rPr lang="en-US" sz="3600" dirty="0" smtClean="0">
                <a:latin typeface="Poor Richard" pitchFamily="18" charset="0"/>
              </a:rPr>
              <a:t>. </a:t>
            </a:r>
          </a:p>
        </p:txBody>
      </p:sp>
      <p:pic>
        <p:nvPicPr>
          <p:cNvPr id="23554" name="Picture 2" descr="http://school.discoveryeducation.com/clipart/images/presentation-boy-col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419600"/>
            <a:ext cx="2209800" cy="1964267"/>
          </a:xfrm>
          <a:prstGeom prst="rect">
            <a:avLst/>
          </a:prstGeom>
          <a:noFill/>
        </p:spPr>
      </p:pic>
      <p:pic>
        <p:nvPicPr>
          <p:cNvPr id="23556" name="Picture 4" descr="http://coolchurchgroupsinfo.files.wordpress.com/2011/10/1185571_2664148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1828800"/>
            <a:ext cx="1896499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I can </a:t>
            </a:r>
            <a:r>
              <a:rPr lang="en-US" sz="5400" dirty="0" smtClean="0">
                <a:latin typeface="Poor Richard" pitchFamily="18" charset="0"/>
              </a:rPr>
              <a:t>summarize </a:t>
            </a:r>
            <a:r>
              <a:rPr lang="en-US" sz="3600" dirty="0" smtClean="0">
                <a:latin typeface="Poor Richard" pitchFamily="18" charset="0"/>
              </a:rPr>
              <a:t>text,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                  not stating my opinion but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giving an </a:t>
            </a:r>
            <a:r>
              <a:rPr lang="en-US" sz="5400" dirty="0" smtClean="0">
                <a:latin typeface="Poor Richard" pitchFamily="18" charset="0"/>
              </a:rPr>
              <a:t>objective </a:t>
            </a:r>
            <a:r>
              <a:rPr lang="en-US" sz="3600" dirty="0" smtClean="0">
                <a:latin typeface="Poor Richard" pitchFamily="18" charset="0"/>
              </a:rPr>
              <a:t>summary.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3528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 analyze  </a:t>
            </a:r>
            <a:r>
              <a:rPr lang="en-US" sz="5400" dirty="0" smtClean="0">
                <a:latin typeface="Poor Richard" pitchFamily="18" charset="0"/>
              </a:rPr>
              <a:t>figurative </a:t>
            </a:r>
            <a:r>
              <a:rPr lang="en-US" sz="3600" dirty="0">
                <a:latin typeface="Poor Richard" pitchFamily="18" charset="0"/>
              </a:rPr>
              <a:t>&amp;</a:t>
            </a:r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connotative </a:t>
            </a:r>
            <a:r>
              <a:rPr lang="en-US" sz="3600" dirty="0" smtClean="0">
                <a:latin typeface="Poor Richard" pitchFamily="18" charset="0"/>
              </a:rPr>
              <a:t>meanings of words/phrases &amp;explain impact of </a:t>
            </a:r>
            <a:r>
              <a:rPr lang="en-US" sz="5400" dirty="0" smtClean="0">
                <a:latin typeface="Poor Richard" pitchFamily="18" charset="0"/>
              </a:rPr>
              <a:t>specific word choice</a:t>
            </a:r>
            <a:r>
              <a:rPr lang="en-US" sz="3600" dirty="0" smtClean="0">
                <a:latin typeface="Poor Richard" pitchFamily="18" charset="0"/>
              </a:rPr>
              <a:t>/phrases on </a:t>
            </a:r>
            <a:r>
              <a:rPr lang="en-US" sz="5400" dirty="0" smtClean="0">
                <a:latin typeface="Poor Richard" pitchFamily="18" charset="0"/>
              </a:rPr>
              <a:t>meaning </a:t>
            </a:r>
            <a:r>
              <a:rPr lang="en-US" sz="3600" dirty="0" smtClean="0">
                <a:latin typeface="Poor Richard" pitchFamily="18" charset="0"/>
              </a:rPr>
              <a:t>and </a:t>
            </a:r>
            <a:r>
              <a:rPr lang="en-US" sz="5400" dirty="0" smtClean="0">
                <a:latin typeface="Poor Richard" pitchFamily="18" charset="0"/>
              </a:rPr>
              <a:t>tone.</a:t>
            </a:r>
          </a:p>
        </p:txBody>
      </p:sp>
      <p:pic>
        <p:nvPicPr>
          <p:cNvPr id="11" name="Picture 10" descr="figure_confused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1450" y="4572000"/>
            <a:ext cx="1352550" cy="1803400"/>
          </a:xfrm>
          <a:prstGeom prst="rect">
            <a:avLst/>
          </a:prstGeom>
        </p:spPr>
      </p:pic>
      <p:pic>
        <p:nvPicPr>
          <p:cNvPr id="14338" name="Picture 2" descr="http://images2.wikia.nocookie.net/__cb20070416191724/uncyclopedia/images/e/ed/Nutsh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2133600" cy="153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</a:t>
            </a:r>
            <a:r>
              <a:rPr lang="en-US" sz="3600" dirty="0" smtClean="0">
                <a:latin typeface="Poor Richard" pitchFamily="18" charset="0"/>
              </a:rPr>
              <a:t>                                  I can determine an </a:t>
            </a:r>
            <a:r>
              <a:rPr lang="en-US" sz="5400" dirty="0" smtClean="0">
                <a:latin typeface="Poor Richard" pitchFamily="18" charset="0"/>
              </a:rPr>
              <a:t>author’s    </a:t>
            </a:r>
          </a:p>
          <a:p>
            <a:r>
              <a:rPr lang="en-US" sz="54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                         </a:t>
            </a:r>
            <a:r>
              <a:rPr lang="en-US" sz="5400" dirty="0" smtClean="0">
                <a:latin typeface="Poor Richard" pitchFamily="18" charset="0"/>
              </a:rPr>
              <a:t>point of view</a:t>
            </a:r>
            <a:r>
              <a:rPr lang="en-US" sz="3600" dirty="0" smtClean="0">
                <a:latin typeface="Poor Richard" pitchFamily="18" charset="0"/>
              </a:rPr>
              <a:t> or purpose &amp; analyze how he/she uses </a:t>
            </a:r>
            <a:r>
              <a:rPr lang="en-US" sz="5400" dirty="0" smtClean="0">
                <a:latin typeface="Poor Richard" pitchFamily="18" charset="0"/>
              </a:rPr>
              <a:t>rhetoric </a:t>
            </a:r>
            <a:r>
              <a:rPr lang="en-US" sz="3600" dirty="0" smtClean="0">
                <a:latin typeface="Poor Richard" pitchFamily="18" charset="0"/>
              </a:rPr>
              <a:t>to advance</a:t>
            </a:r>
            <a:r>
              <a:rPr lang="en-US" sz="54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that point of view or purpose.</a:t>
            </a:r>
            <a:endParaRPr lang="en-US" sz="5400" dirty="0" smtClean="0">
              <a:latin typeface="Poor Richard" pitchFamily="18" charset="0"/>
            </a:endParaRPr>
          </a:p>
        </p:txBody>
      </p:sp>
      <p:pic>
        <p:nvPicPr>
          <p:cNvPr id="1026" name="Picture 2" descr="http://kleunerteachingspring2012.files.wordpress.com/2012/02/rhetria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2743200" cy="1905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" y="33528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 </a:t>
            </a:r>
            <a:r>
              <a:rPr lang="en-US" sz="3600" dirty="0" smtClean="0">
                <a:latin typeface="Poor Richard" pitchFamily="18" charset="0"/>
              </a:rPr>
              <a:t>explain and evaluate </a:t>
            </a:r>
            <a:r>
              <a:rPr lang="en-US" sz="5400" dirty="0" smtClean="0">
                <a:latin typeface="Poor Richard" pitchFamily="18" charset="0"/>
              </a:rPr>
              <a:t>the argument </a:t>
            </a:r>
            <a:r>
              <a:rPr lang="en-US" sz="3600" dirty="0" smtClean="0">
                <a:latin typeface="Poor Richard" pitchFamily="18" charset="0"/>
              </a:rPr>
              <a:t>and </a:t>
            </a:r>
            <a:r>
              <a:rPr lang="en-US" sz="5400" dirty="0" smtClean="0">
                <a:latin typeface="Poor Richard" pitchFamily="18" charset="0"/>
              </a:rPr>
              <a:t>specific claims </a:t>
            </a:r>
            <a:r>
              <a:rPr lang="en-US" sz="3600" dirty="0" smtClean="0">
                <a:latin typeface="Poor Richard" pitchFamily="18" charset="0"/>
              </a:rPr>
              <a:t>in a text and assess whether </a:t>
            </a:r>
            <a:r>
              <a:rPr lang="en-US" sz="5400" dirty="0" smtClean="0">
                <a:latin typeface="Poor Richard" pitchFamily="18" charset="0"/>
              </a:rPr>
              <a:t>reasoning </a:t>
            </a:r>
            <a:r>
              <a:rPr lang="en-US" sz="3600" dirty="0" smtClean="0">
                <a:latin typeface="Poor Richard" pitchFamily="18" charset="0"/>
              </a:rPr>
              <a:t>is valid and </a:t>
            </a:r>
            <a:r>
              <a:rPr lang="en-US" sz="5400" dirty="0" smtClean="0">
                <a:latin typeface="Poor Richard" pitchFamily="18" charset="0"/>
              </a:rPr>
              <a:t>evidence </a:t>
            </a:r>
            <a:r>
              <a:rPr lang="en-US" sz="3600" dirty="0" smtClean="0">
                <a:latin typeface="Poor Richard" pitchFamily="18" charset="0"/>
              </a:rPr>
              <a:t>relevant and sufficient.</a:t>
            </a:r>
            <a:endParaRPr lang="en-US" sz="5400" dirty="0" smtClean="0">
              <a:latin typeface="Poor Richar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</a:t>
            </a:r>
            <a:r>
              <a:rPr lang="en-US" sz="3600" dirty="0" smtClean="0">
                <a:latin typeface="Poor Richard" pitchFamily="18" charset="0"/>
              </a:rPr>
              <a:t>                  I </a:t>
            </a:r>
            <a:r>
              <a:rPr lang="en-US" sz="3600" dirty="0" smtClean="0">
                <a:latin typeface="Poor Richard" pitchFamily="18" charset="0"/>
              </a:rPr>
              <a:t>can </a:t>
            </a:r>
            <a:r>
              <a:rPr lang="en-US" sz="5000" dirty="0" smtClean="0">
                <a:latin typeface="Poor Richard" pitchFamily="18" charset="0"/>
              </a:rPr>
              <a:t>write </a:t>
            </a:r>
            <a:r>
              <a:rPr lang="en-US" sz="5000" dirty="0" smtClean="0">
                <a:latin typeface="Poor Richard" pitchFamily="18" charset="0"/>
              </a:rPr>
              <a:t>arguments </a:t>
            </a:r>
            <a:r>
              <a:rPr lang="en-US" sz="3600" dirty="0" smtClean="0">
                <a:latin typeface="Poor Richard" pitchFamily="18" charset="0"/>
              </a:rPr>
              <a:t>to support              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</a:t>
            </a:r>
            <a:r>
              <a:rPr lang="en-US" sz="5000" dirty="0" smtClean="0">
                <a:latin typeface="Poor Richard" pitchFamily="18" charset="0"/>
              </a:rPr>
              <a:t>claims </a:t>
            </a:r>
            <a:r>
              <a:rPr lang="en-US" sz="3600" dirty="0" smtClean="0">
                <a:latin typeface="Poor Richard" pitchFamily="18" charset="0"/>
              </a:rPr>
              <a:t>in analysis of important topics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</a:t>
            </a:r>
            <a:r>
              <a:rPr lang="en-US" sz="3600" dirty="0" smtClean="0">
                <a:latin typeface="Poor Richard" pitchFamily="18" charset="0"/>
              </a:rPr>
              <a:t>and texts.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  </a:t>
            </a:r>
            <a:r>
              <a:rPr lang="en-US" sz="5400" dirty="0" smtClean="0">
                <a:latin typeface="Poor Richard" pitchFamily="18" charset="0"/>
              </a:rPr>
              <a:t>introduce </a:t>
            </a:r>
            <a:r>
              <a:rPr lang="en-US" sz="5400" dirty="0" smtClean="0">
                <a:latin typeface="Poor Richard" pitchFamily="18" charset="0"/>
              </a:rPr>
              <a:t>precise  </a:t>
            </a:r>
          </a:p>
          <a:p>
            <a:r>
              <a:rPr lang="en-US" sz="54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                   </a:t>
            </a:r>
            <a:r>
              <a:rPr lang="en-US" sz="5400" dirty="0" smtClean="0">
                <a:latin typeface="Poor Richard" pitchFamily="18" charset="0"/>
              </a:rPr>
              <a:t>claims. </a:t>
            </a:r>
            <a:endParaRPr lang="en-US" sz="3600" dirty="0" smtClean="0">
              <a:latin typeface="Poor Richard" pitchFamily="18" charset="0"/>
            </a:endParaRPr>
          </a:p>
        </p:txBody>
      </p:sp>
      <p:pic>
        <p:nvPicPr>
          <p:cNvPr id="9" name="Picture 8" descr="stick_figure_scribble_pen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2509838" cy="3346450"/>
          </a:xfrm>
          <a:prstGeom prst="rect">
            <a:avLst/>
          </a:prstGeom>
        </p:spPr>
      </p:pic>
      <p:pic>
        <p:nvPicPr>
          <p:cNvPr id="15362" name="Picture 2" descr="http://asset3.cbsistatic.com/cnwk.1d/i/tim/2010/08/19/Sharpie_liquid_pencil_by_itself_1_610x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86200"/>
            <a:ext cx="3200400" cy="43546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3400" y="3733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writing arguments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</a:t>
            </a:r>
            <a:endParaRPr lang="en-US" sz="3600" dirty="0" smtClean="0">
              <a:latin typeface="Poor Richard" pitchFamily="18" charset="0"/>
            </a:endParaRPr>
          </a:p>
          <a:p>
            <a:r>
              <a:rPr lang="en-US" sz="3600" dirty="0" smtClean="0">
                <a:latin typeface="Poor Richard" pitchFamily="18" charset="0"/>
              </a:rPr>
              <a:t>                       I </a:t>
            </a:r>
            <a:r>
              <a:rPr lang="en-US" sz="3600" dirty="0" smtClean="0">
                <a:latin typeface="Poor Richard" pitchFamily="18" charset="0"/>
              </a:rPr>
              <a:t>can </a:t>
            </a:r>
            <a:r>
              <a:rPr lang="en-US" sz="3600" dirty="0" smtClean="0">
                <a:latin typeface="Poor Richard" pitchFamily="18" charset="0"/>
              </a:rPr>
              <a:t>distinguish </a:t>
            </a:r>
            <a:r>
              <a:rPr lang="en-US" sz="5400" dirty="0" smtClean="0">
                <a:latin typeface="Poor Richard" pitchFamily="18" charset="0"/>
              </a:rPr>
              <a:t>claims  </a:t>
            </a:r>
            <a:r>
              <a:rPr lang="en-US" sz="3600" dirty="0" smtClean="0">
                <a:latin typeface="Poor Richard" pitchFamily="18" charset="0"/>
              </a:rPr>
              <a:t>from 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            </a:t>
            </a:r>
            <a:r>
              <a:rPr lang="en-US" sz="5400" dirty="0" smtClean="0">
                <a:latin typeface="Poor Richard" pitchFamily="18" charset="0"/>
              </a:rPr>
              <a:t>counterclaims.</a:t>
            </a:r>
            <a:endParaRPr lang="en-US" sz="60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  <a:r>
              <a:rPr lang="en-US" sz="3600" dirty="0" smtClean="0">
                <a:latin typeface="Poor Richard" pitchFamily="18" charset="0"/>
              </a:rPr>
              <a:t>                      I </a:t>
            </a:r>
            <a:r>
              <a:rPr lang="en-US" sz="3600" dirty="0" smtClean="0">
                <a:latin typeface="Poor Richard" pitchFamily="18" charset="0"/>
              </a:rPr>
              <a:t>can </a:t>
            </a:r>
            <a:r>
              <a:rPr lang="en-US" sz="5400" u="sng" dirty="0" smtClean="0">
                <a:latin typeface="Poor Richard" pitchFamily="18" charset="0"/>
              </a:rPr>
              <a:t>organize</a:t>
            </a:r>
            <a:r>
              <a:rPr lang="en-US" sz="60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claims, counterclaims, reasons,</a:t>
            </a:r>
            <a:r>
              <a:rPr lang="en-US" sz="3600" dirty="0" smtClean="0">
                <a:latin typeface="Poor Richard" pitchFamily="18" charset="0"/>
              </a:rPr>
              <a:t> and  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</a:t>
            </a:r>
            <a:r>
              <a:rPr lang="en-US" sz="5400" dirty="0" smtClean="0">
                <a:latin typeface="Poor Richard" pitchFamily="18" charset="0"/>
              </a:rPr>
              <a:t>evidence </a:t>
            </a:r>
            <a:r>
              <a:rPr lang="en-US" sz="3600" dirty="0" smtClean="0">
                <a:latin typeface="Poor Richard" pitchFamily="18" charset="0"/>
              </a:rPr>
              <a:t>to tie together my thinking.</a:t>
            </a:r>
            <a:endParaRPr lang="en-US" sz="3600" dirty="0" smtClean="0">
              <a:latin typeface="Poor Richard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3657600"/>
            <a:ext cx="3200400" cy="664065"/>
            <a:chOff x="304800" y="3657600"/>
            <a:chExt cx="3200400" cy="6640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6576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 writing arguments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4800" y="381000"/>
            <a:ext cx="3200400" cy="664065"/>
            <a:chOff x="304800" y="3657600"/>
            <a:chExt cx="3200400" cy="664065"/>
          </a:xfrm>
        </p:grpSpPr>
        <p:pic>
          <p:nvPicPr>
            <p:cNvPr id="14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33400" y="36576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writing arguments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</a:t>
            </a:r>
            <a:r>
              <a:rPr lang="en-US" sz="3600" dirty="0" smtClean="0">
                <a:latin typeface="Poor Richard" pitchFamily="18" charset="0"/>
              </a:rPr>
              <a:t>            I </a:t>
            </a:r>
            <a:r>
              <a:rPr lang="en-US" sz="3600" dirty="0" smtClean="0">
                <a:latin typeface="Poor Richard" pitchFamily="18" charset="0"/>
              </a:rPr>
              <a:t>can </a:t>
            </a:r>
            <a:r>
              <a:rPr lang="en-US" sz="5400" dirty="0" smtClean="0">
                <a:latin typeface="Poor Richard" pitchFamily="18" charset="0"/>
              </a:rPr>
              <a:t>develop</a:t>
            </a:r>
            <a:r>
              <a:rPr lang="en-US" sz="3600" dirty="0" smtClean="0">
                <a:latin typeface="Poor Richard" pitchFamily="18" charset="0"/>
              </a:rPr>
              <a:t> claims &amp; 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counterclaims </a:t>
            </a:r>
            <a:r>
              <a:rPr lang="en-US" sz="5400" dirty="0" smtClean="0">
                <a:latin typeface="Poor Richard" pitchFamily="18" charset="0"/>
              </a:rPr>
              <a:t>fairly, </a:t>
            </a:r>
            <a:r>
              <a:rPr lang="en-US" sz="3600" dirty="0" smtClean="0">
                <a:latin typeface="Poor Richard" pitchFamily="18" charset="0"/>
              </a:rPr>
              <a:t>supplying</a:t>
            </a:r>
            <a:r>
              <a:rPr lang="en-US" sz="5400" dirty="0" smtClean="0">
                <a:latin typeface="Poor Richard" pitchFamily="18" charset="0"/>
              </a:rPr>
              <a:t> evidence </a:t>
            </a:r>
            <a:r>
              <a:rPr lang="en-US" sz="3600" dirty="0" smtClean="0">
                <a:latin typeface="Poor Richard" pitchFamily="18" charset="0"/>
              </a:rPr>
              <a:t>for each while pointing out </a:t>
            </a:r>
            <a:r>
              <a:rPr lang="en-US" sz="4800" dirty="0" smtClean="0">
                <a:latin typeface="Poor Richard" pitchFamily="18" charset="0"/>
              </a:rPr>
              <a:t>strengths &amp; limitations of both.</a:t>
            </a:r>
            <a:endParaRPr lang="en-US" sz="48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  <a:r>
              <a:rPr lang="en-US" sz="3600" dirty="0" smtClean="0">
                <a:latin typeface="Poor Richard" pitchFamily="18" charset="0"/>
              </a:rPr>
              <a:t>                      I can </a:t>
            </a:r>
            <a:r>
              <a:rPr lang="en-US" sz="5400" dirty="0" smtClean="0">
                <a:latin typeface="Poor Richard" pitchFamily="18" charset="0"/>
              </a:rPr>
              <a:t>link </a:t>
            </a:r>
            <a:r>
              <a:rPr lang="en-US" sz="3600" dirty="0" smtClean="0">
                <a:latin typeface="Poor Richard" pitchFamily="18" charset="0"/>
              </a:rPr>
              <a:t>my ideas using </a:t>
            </a:r>
            <a:r>
              <a:rPr lang="en-US" sz="5400" dirty="0" smtClean="0">
                <a:latin typeface="Poor Richard" pitchFamily="18" charset="0"/>
              </a:rPr>
              <a:t>words, phrases</a:t>
            </a:r>
            <a:r>
              <a:rPr lang="en-US" sz="3600" dirty="0" smtClean="0">
                <a:latin typeface="Poor Richard" pitchFamily="18" charset="0"/>
              </a:rPr>
              <a:t>, and </a:t>
            </a:r>
            <a:r>
              <a:rPr lang="en-US" sz="5400" dirty="0" smtClean="0">
                <a:latin typeface="Poor Richard" pitchFamily="18" charset="0"/>
              </a:rPr>
              <a:t>clauses </a:t>
            </a:r>
            <a:r>
              <a:rPr lang="en-US" sz="3600" dirty="0" smtClean="0">
                <a:latin typeface="Poor Richard" pitchFamily="18" charset="0"/>
              </a:rPr>
              <a:t>so that my ideas flow and fit together in a way that makes sense.</a:t>
            </a:r>
            <a:endParaRPr lang="en-US" sz="3600" dirty="0" smtClean="0">
              <a:latin typeface="Poor Richard" pitchFamily="18" charset="0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04800" y="3657600"/>
            <a:ext cx="3200400" cy="664065"/>
            <a:chOff x="304800" y="3657600"/>
            <a:chExt cx="3200400" cy="6640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6576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 writing arguments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grpSp>
        <p:nvGrpSpPr>
          <p:cNvPr id="3" name="Group 11"/>
          <p:cNvGrpSpPr/>
          <p:nvPr/>
        </p:nvGrpSpPr>
        <p:grpSpPr>
          <a:xfrm>
            <a:off x="304800" y="381000"/>
            <a:ext cx="3200400" cy="664065"/>
            <a:chOff x="304800" y="3657600"/>
            <a:chExt cx="3200400" cy="664065"/>
          </a:xfrm>
        </p:grpSpPr>
        <p:pic>
          <p:nvPicPr>
            <p:cNvPr id="14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33400" y="36576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writing arguments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</a:t>
            </a:r>
            <a:r>
              <a:rPr lang="en-US" sz="3600" dirty="0" smtClean="0">
                <a:latin typeface="Poor Richard" pitchFamily="18" charset="0"/>
              </a:rPr>
              <a:t>           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I can establish and maintain a </a:t>
            </a:r>
          </a:p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formal style </a:t>
            </a:r>
            <a:r>
              <a:rPr lang="en-US" sz="3600" dirty="0" smtClean="0">
                <a:latin typeface="Poor Richard" pitchFamily="18" charset="0"/>
              </a:rPr>
              <a:t>&amp; </a:t>
            </a:r>
            <a:r>
              <a:rPr lang="en-US" sz="5400" dirty="0" smtClean="0">
                <a:latin typeface="Poor Richard" pitchFamily="18" charset="0"/>
              </a:rPr>
              <a:t>objective tone.</a:t>
            </a:r>
            <a:endParaRPr lang="en-US" sz="48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  <a:r>
              <a:rPr lang="en-US" sz="3600" dirty="0" smtClean="0">
                <a:latin typeface="Poor Richard" pitchFamily="18" charset="0"/>
              </a:rPr>
              <a:t>                      I can provide a  </a:t>
            </a:r>
            <a:r>
              <a:rPr lang="en-US" sz="5400" dirty="0" smtClean="0">
                <a:latin typeface="Poor Richard" pitchFamily="18" charset="0"/>
              </a:rPr>
              <a:t>concluding statement or section </a:t>
            </a:r>
            <a:r>
              <a:rPr lang="en-US" sz="3600" dirty="0" smtClean="0">
                <a:latin typeface="Poor Richard" pitchFamily="18" charset="0"/>
              </a:rPr>
              <a:t>that supports th</a:t>
            </a:r>
            <a:r>
              <a:rPr lang="en-US" sz="3600" dirty="0" smtClean="0">
                <a:latin typeface="Poor Richard" pitchFamily="18" charset="0"/>
              </a:rPr>
              <a:t>e argument </a:t>
            </a:r>
            <a:r>
              <a:rPr lang="en-US" sz="3600" smtClean="0">
                <a:latin typeface="Poor Richard" pitchFamily="18" charset="0"/>
              </a:rPr>
              <a:t>I’ve present</a:t>
            </a:r>
            <a:endParaRPr lang="en-US" sz="3600" dirty="0" smtClean="0">
              <a:latin typeface="Poor Richard" pitchFamily="18" charset="0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04800" y="3657600"/>
            <a:ext cx="3200400" cy="664065"/>
            <a:chOff x="304800" y="3657600"/>
            <a:chExt cx="3200400" cy="6640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6576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 writing arguments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grpSp>
        <p:nvGrpSpPr>
          <p:cNvPr id="3" name="Group 11"/>
          <p:cNvGrpSpPr/>
          <p:nvPr/>
        </p:nvGrpSpPr>
        <p:grpSpPr>
          <a:xfrm>
            <a:off x="304800" y="381000"/>
            <a:ext cx="3200400" cy="664065"/>
            <a:chOff x="304800" y="3657600"/>
            <a:chExt cx="3200400" cy="664065"/>
          </a:xfrm>
        </p:grpSpPr>
        <p:pic>
          <p:nvPicPr>
            <p:cNvPr id="14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33400" y="36576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writing arguments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I can use </a:t>
            </a:r>
            <a:r>
              <a:rPr lang="en-US" sz="5000" dirty="0" smtClean="0">
                <a:latin typeface="Poor Richard" pitchFamily="18" charset="0"/>
              </a:rPr>
              <a:t>participial, gerund, </a:t>
            </a:r>
            <a:r>
              <a:rPr lang="en-US" sz="3600" dirty="0" smtClean="0">
                <a:latin typeface="Poor Richard" pitchFamily="18" charset="0"/>
              </a:rPr>
              <a:t>&amp;</a:t>
            </a:r>
            <a:r>
              <a:rPr lang="en-US" sz="5000" dirty="0" smtClean="0">
                <a:latin typeface="Poor Richard" pitchFamily="18" charset="0"/>
              </a:rPr>
              <a:t>                     </a:t>
            </a:r>
          </a:p>
          <a:p>
            <a:r>
              <a:rPr lang="en-US" sz="5000" dirty="0" smtClean="0">
                <a:latin typeface="Poor Richard" pitchFamily="18" charset="0"/>
              </a:rPr>
              <a:t>                        infinitive phrases </a:t>
            </a:r>
          </a:p>
          <a:p>
            <a:r>
              <a:rPr lang="en-US" sz="5000" dirty="0" smtClean="0">
                <a:latin typeface="Poor Richard" pitchFamily="18" charset="0"/>
              </a:rPr>
              <a:t>                      to vary my syntax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(sentence structure)  for effect.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use  </a:t>
            </a:r>
            <a:r>
              <a:rPr lang="en-US" sz="5400" dirty="0" smtClean="0">
                <a:latin typeface="Poor Richard" pitchFamily="18" charset="0"/>
              </a:rPr>
              <a:t>precise language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5400" dirty="0" smtClean="0">
                <a:latin typeface="Poor Richard" pitchFamily="18" charset="0"/>
              </a:rPr>
              <a:t> techniques </a:t>
            </a:r>
            <a:r>
              <a:rPr lang="en-US" sz="3600" dirty="0" smtClean="0">
                <a:latin typeface="Poor Richard" pitchFamily="18" charset="0"/>
              </a:rPr>
              <a:t>like metaphors, similes, and analogies to explain ideas.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304800" y="3810000"/>
            <a:ext cx="3200400" cy="587865"/>
            <a:chOff x="304800" y="3733800"/>
            <a:chExt cx="3200400" cy="5878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pic>
        <p:nvPicPr>
          <p:cNvPr id="3074" name="Picture 2" descr="http://t0.gstatic.com/images?q=tbn:ANd9GcRh-aKiEwIjiYUhRUMIonpT_3CVuKebZA860JXKXigunA_hS5jIR9OB4bCYB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838200"/>
            <a:ext cx="2009775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0"/>
            <a:ext cx="8686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I can produce </a:t>
            </a:r>
            <a:r>
              <a:rPr lang="en-US" sz="5000" dirty="0" smtClean="0">
                <a:latin typeface="Poor Richard" pitchFamily="18" charset="0"/>
              </a:rPr>
              <a:t>clear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&amp; </a:t>
            </a:r>
            <a:r>
              <a:rPr lang="en-US" sz="5400" dirty="0" smtClean="0">
                <a:latin typeface="Poor Richard" pitchFamily="18" charset="0"/>
              </a:rPr>
              <a:t>coherent </a:t>
            </a:r>
            <a:r>
              <a:rPr lang="en-US" sz="3600" dirty="0" smtClean="0">
                <a:latin typeface="Poor Richard" pitchFamily="18" charset="0"/>
              </a:rPr>
              <a:t>writing appropriate to my </a:t>
            </a:r>
            <a:r>
              <a:rPr lang="en-US" sz="5400" dirty="0" smtClean="0">
                <a:latin typeface="Poor Richard" pitchFamily="18" charset="0"/>
              </a:rPr>
              <a:t>task</a:t>
            </a:r>
            <a:r>
              <a:rPr lang="en-US" sz="3600" dirty="0" smtClean="0">
                <a:latin typeface="Poor Richard" pitchFamily="18" charset="0"/>
              </a:rPr>
              <a:t>, </a:t>
            </a:r>
            <a:r>
              <a:rPr lang="en-US" sz="5400" dirty="0" smtClean="0">
                <a:latin typeface="Poor Richard" pitchFamily="18" charset="0"/>
              </a:rPr>
              <a:t>purpose</a:t>
            </a:r>
            <a:r>
              <a:rPr lang="en-US" sz="3600" dirty="0" smtClean="0">
                <a:latin typeface="Poor Richard" pitchFamily="18" charset="0"/>
              </a:rPr>
              <a:t>, and  </a:t>
            </a:r>
            <a:r>
              <a:rPr lang="en-US" sz="5400" dirty="0" smtClean="0">
                <a:latin typeface="Poor Richard" pitchFamily="18" charset="0"/>
              </a:rPr>
              <a:t>audience</a:t>
            </a:r>
            <a:r>
              <a:rPr lang="en-US" sz="3600" dirty="0" smtClean="0">
                <a:latin typeface="Poor Richard" pitchFamily="18" charset="0"/>
              </a:rPr>
              <a:t>.</a:t>
            </a:r>
            <a:r>
              <a:rPr lang="en-US" sz="6000" dirty="0" smtClean="0">
                <a:latin typeface="Poor Richard" pitchFamily="18" charset="0"/>
              </a:rPr>
              <a:t> 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develop and strengthen my writing as needed by </a:t>
            </a:r>
            <a:r>
              <a:rPr lang="en-US" sz="5400" dirty="0" smtClean="0">
                <a:latin typeface="Poor Richard" pitchFamily="18" charset="0"/>
              </a:rPr>
              <a:t>planning, revising, editing, rewriting, trying </a:t>
            </a:r>
          </a:p>
          <a:p>
            <a:r>
              <a:rPr lang="en-US" sz="5400" dirty="0" smtClean="0">
                <a:latin typeface="Poor Richard" pitchFamily="18" charset="0"/>
              </a:rPr>
              <a:t>a new approach.</a:t>
            </a:r>
            <a:endParaRPr lang="en-US" sz="3600" dirty="0" smtClean="0">
              <a:latin typeface="Poor Richard" pitchFamily="18" charset="0"/>
            </a:endParaRPr>
          </a:p>
        </p:txBody>
      </p:sp>
      <p:pic>
        <p:nvPicPr>
          <p:cNvPr id="16386" name="Picture 2" descr="http://kareninasblog.files.wordpress.com/2011/06/jpeg_happy_writer-freeselfpublishingblog-co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52400"/>
            <a:ext cx="2528316" cy="2133600"/>
          </a:xfrm>
          <a:prstGeom prst="rect">
            <a:avLst/>
          </a:prstGeom>
          <a:noFill/>
        </p:spPr>
      </p:pic>
      <p:pic>
        <p:nvPicPr>
          <p:cNvPr id="16388" name="Picture 4" descr="http://thewritecorner.files.wordpress.com/2010/02/revision.jpg"/>
          <p:cNvPicPr>
            <a:picLocks noChangeAspect="1" noChangeArrowheads="1"/>
          </p:cNvPicPr>
          <p:nvPr/>
        </p:nvPicPr>
        <p:blipFill>
          <a:blip r:embed="rId3" cstate="print"/>
          <a:srcRect b="19066"/>
          <a:stretch>
            <a:fillRect/>
          </a:stretch>
        </p:blipFill>
        <p:spPr bwMode="auto">
          <a:xfrm>
            <a:off x="6858000" y="4572000"/>
            <a:ext cx="2057400" cy="1901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552</Words>
  <Application>Microsoft Office PowerPoint</Application>
  <PresentationFormat>On-screen Show (4:3)</PresentationFormat>
  <Paragraphs>76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Batesville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lhuff</dc:creator>
  <cp:lastModifiedBy>lhuff</cp:lastModifiedBy>
  <cp:revision>28</cp:revision>
  <dcterms:created xsi:type="dcterms:W3CDTF">2012-10-17T19:33:18Z</dcterms:created>
  <dcterms:modified xsi:type="dcterms:W3CDTF">2012-10-25T20:42:43Z</dcterms:modified>
</cp:coreProperties>
</file>